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76" r:id="rId5"/>
    <p:sldId id="262" r:id="rId6"/>
    <p:sldId id="264" r:id="rId7"/>
    <p:sldId id="265" r:id="rId8"/>
    <p:sldId id="266" r:id="rId9"/>
    <p:sldId id="272" r:id="rId10"/>
    <p:sldId id="273" r:id="rId11"/>
    <p:sldId id="277" r:id="rId12"/>
    <p:sldId id="284" r:id="rId13"/>
    <p:sldId id="278" r:id="rId14"/>
    <p:sldId id="285" r:id="rId15"/>
    <p:sldId id="281" r:id="rId16"/>
    <p:sldId id="286" r:id="rId17"/>
    <p:sldId id="287" r:id="rId18"/>
    <p:sldId id="282" r:id="rId19"/>
    <p:sldId id="279" r:id="rId20"/>
    <p:sldId id="283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96C5F-6E5E-44FB-A276-3B0A636DDE85}" type="datetimeFigureOut">
              <a:rPr lang="nl-NL" smtClean="0"/>
              <a:t>31-1-2016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351EE-AB5C-42F8-B8A3-5D34D1886D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7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Complxity</a:t>
            </a:r>
            <a:r>
              <a:rPr lang="en-US" baseline="0" dirty="0" smtClean="0"/>
              <a:t> needs authenticity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464C1-EEEA-EF4B-8830-F1B6CE943C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0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867F-407A-714A-8206-B0EB63C070FD}" type="datetimeFigureOut">
              <a:rPr lang="nl-NL" smtClean="0"/>
              <a:t>31-1-2016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3BC9-652F-3546-A1C0-DA3ADDCB6260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7585" y="494721"/>
            <a:ext cx="7772400" cy="4703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Agile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Paradox</a:t>
            </a:r>
            <a:b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200" i="1" dirty="0"/>
              <a:t>Agility to manage complex </a:t>
            </a:r>
            <a:r>
              <a:rPr lang="en-US" sz="2200" i="1" dirty="0" smtClean="0"/>
              <a:t>programs, </a:t>
            </a:r>
            <a:r>
              <a:rPr lang="en-US" sz="2200" i="1" dirty="0"/>
              <a:t>while adding (social) complexity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4000" dirty="0" smtClean="0"/>
              <a:t>PGMopen </a:t>
            </a:r>
            <a:r>
              <a:rPr lang="en-US" sz="4000" dirty="0" smtClean="0"/>
              <a:t>2016</a:t>
            </a:r>
            <a:br>
              <a:rPr lang="en-US" sz="4000" dirty="0" smtClean="0"/>
            </a:br>
            <a:r>
              <a:rPr lang="en-US" sz="2800" dirty="0" smtClean="0"/>
              <a:t>Dr. Mr. Ben Berndt MBA-FSI</a:t>
            </a:r>
            <a:br>
              <a:rPr lang="en-US" sz="2800" dirty="0" smtClean="0"/>
            </a:br>
            <a:r>
              <a:rPr lang="en-US" sz="2800" dirty="0" smtClean="0"/>
              <a:t>Head of CPMO NN </a:t>
            </a:r>
            <a:r>
              <a:rPr lang="en-US" sz="2800" dirty="0" smtClean="0"/>
              <a:t>Group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1600" i="1" dirty="0" smtClean="0"/>
              <a:t>NN Group </a:t>
            </a:r>
            <a:r>
              <a:rPr lang="en-US" sz="1600" i="1" dirty="0" smtClean="0"/>
              <a:t>CPMO:</a:t>
            </a:r>
            <a:br>
              <a:rPr lang="en-US" sz="1600" i="1" dirty="0" smtClean="0"/>
            </a:br>
            <a:r>
              <a:rPr lang="en-US" sz="1600" i="1" dirty="0" smtClean="0"/>
              <a:t>       Pool of program managers</a:t>
            </a:r>
            <a:br>
              <a:rPr lang="en-US" sz="1600" i="1" dirty="0" smtClean="0"/>
            </a:br>
            <a:r>
              <a:rPr lang="en-US" sz="1600" i="1" dirty="0" smtClean="0"/>
              <a:t>       Portfolio management</a:t>
            </a:r>
            <a:br>
              <a:rPr lang="en-US" sz="1600" i="1" dirty="0" smtClean="0"/>
            </a:br>
            <a:r>
              <a:rPr lang="en-US" sz="1600" i="1" dirty="0" smtClean="0"/>
              <a:t>       Quality assurance</a:t>
            </a:r>
            <a:br>
              <a:rPr lang="en-US" sz="1600" i="1" dirty="0" smtClean="0"/>
            </a:br>
            <a:r>
              <a:rPr lang="en-US" sz="1600" i="1" dirty="0" smtClean="0"/>
              <a:t>       Financial planning &amp; Control</a:t>
            </a:r>
            <a:br>
              <a:rPr lang="en-US" sz="1600" i="1" dirty="0" smtClean="0"/>
            </a:br>
            <a:r>
              <a:rPr lang="en-US" sz="1600" i="1" dirty="0" smtClean="0"/>
              <a:t>       Lean Six Sigma</a:t>
            </a:r>
            <a:br>
              <a:rPr lang="en-US" sz="1600" i="1" dirty="0" smtClean="0"/>
            </a:br>
            <a:r>
              <a:rPr lang="en-US" sz="1600" i="1" dirty="0" smtClean="0"/>
              <a:t>       Training facilities</a:t>
            </a:r>
            <a:br>
              <a:rPr lang="en-US" sz="1600" i="1" dirty="0" smtClean="0"/>
            </a:b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2800" dirty="0" smtClean="0"/>
              <a:t>Member </a:t>
            </a:r>
            <a:r>
              <a:rPr lang="en-US" sz="2800" dirty="0" smtClean="0"/>
              <a:t>of </a:t>
            </a:r>
            <a:r>
              <a:rPr lang="en-US" sz="2800" dirty="0" smtClean="0"/>
              <a:t>Glocomnet</a:t>
            </a:r>
            <a:br>
              <a:rPr lang="en-US" sz="2800" dirty="0" smtClean="0"/>
            </a:br>
            <a:r>
              <a:rPr lang="en-US" sz="2800" dirty="0"/>
              <a:t>I</a:t>
            </a:r>
            <a:r>
              <a:rPr lang="en-US" sz="2800" dirty="0" smtClean="0"/>
              <a:t>SCE </a:t>
            </a:r>
            <a:r>
              <a:rPr lang="en-US" sz="2800" dirty="0"/>
              <a:t>R</a:t>
            </a:r>
            <a:r>
              <a:rPr lang="en-US" sz="2800" dirty="0" smtClean="0"/>
              <a:t>esearch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Afbeelding 4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911" y="2908004"/>
            <a:ext cx="3340395" cy="3340395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07359" y="3639520"/>
            <a:ext cx="298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Retrieved (interpretation of) from Snowden &amp; Boone, 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A leader’s framework for decision making. HBR,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ov. 2007.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55449" y="299036"/>
            <a:ext cx="8229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Manage complex </a:t>
            </a:r>
            <a:r>
              <a:rPr lang="en-US" b="1" dirty="0" smtClean="0">
                <a:solidFill>
                  <a:srgbClr val="4F81BD"/>
                </a:solidFill>
              </a:rPr>
              <a:t>programs</a:t>
            </a:r>
            <a:r>
              <a:rPr lang="en-US" b="1" dirty="0" smtClean="0">
                <a:solidFill>
                  <a:srgbClr val="4F81BD"/>
                </a:solidFill>
              </a:rPr>
              <a:t/>
            </a:r>
            <a:br>
              <a:rPr lang="en-US" b="1" dirty="0" smtClean="0">
                <a:solidFill>
                  <a:srgbClr val="4F81BD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Simplify 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Complexity reduction 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41236" y="766737"/>
            <a:ext cx="55020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Laws of Simplicity (Meada 2006):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Reduce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thoughtful.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What do we really need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Organize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(label, sort etc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.). Makes systems of many appear fewer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Time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Shorten the chain (LEAN)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Learn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Knowledge makes things simpler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Differences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find inherent simplicity (beautiful code)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Context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What is the meaning of all that beyond focus?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Emotion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Challenge your sensitivity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Trust.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Omakaze: chef’s choice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Failure.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Some things won’t get simpler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The one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Subtract the obvious and add the meaningful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Less is more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Openness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Move it far, far away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(e.g. SAAS)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Afbeelding 7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298" y="5035298"/>
            <a:ext cx="1822702" cy="1822702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pic>
        <p:nvPicPr>
          <p:cNvPr id="9" name="Afbeelding 8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698" y="5187698"/>
            <a:ext cx="1822702" cy="1822702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l="-2833" r="2833"/>
          <a:stretch/>
        </p:blipFill>
        <p:spPr>
          <a:xfrm>
            <a:off x="102492" y="1688024"/>
            <a:ext cx="3227364" cy="1855170"/>
          </a:xfrm>
          <a:prstGeom prst="rect">
            <a:avLst/>
          </a:prstGeom>
        </p:spPr>
      </p:pic>
      <p:cxnSp>
        <p:nvCxnSpPr>
          <p:cNvPr id="3" name="Rechte verbindingslijn met pijl 2"/>
          <p:cNvCxnSpPr/>
          <p:nvPr/>
        </p:nvCxnSpPr>
        <p:spPr>
          <a:xfrm>
            <a:off x="1624025" y="2176130"/>
            <a:ext cx="517451" cy="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64439" y="307389"/>
            <a:ext cx="34343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But it’s complex!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Manage complex </a:t>
            </a:r>
            <a:r>
              <a:rPr lang="en-US" b="1" dirty="0" smtClean="0">
                <a:solidFill>
                  <a:srgbClr val="4F81BD"/>
                </a:solidFill>
              </a:rPr>
              <a:t>programs</a:t>
            </a:r>
            <a:r>
              <a:rPr lang="en-US" b="1" dirty="0" smtClean="0">
                <a:solidFill>
                  <a:srgbClr val="4F81BD"/>
                </a:solidFill>
              </a:rPr>
              <a:t/>
            </a:r>
            <a:br>
              <a:rPr lang="en-US" b="1" dirty="0" smtClean="0">
                <a:solidFill>
                  <a:srgbClr val="4F81BD"/>
                </a:solidFill>
              </a:rPr>
            </a:br>
            <a:r>
              <a:rPr lang="en-US" b="1" dirty="0" smtClean="0">
                <a:solidFill>
                  <a:srgbClr val="4F81BD"/>
                </a:solidFill>
              </a:rPr>
              <a:t>Complexity defined as </a:t>
            </a:r>
            <a:r>
              <a:rPr lang="en-US" b="1" dirty="0" smtClean="0">
                <a:solidFill>
                  <a:srgbClr val="FF0000"/>
                </a:solidFill>
              </a:rPr>
              <a:t>uncertainty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Management of uncertainty (1) 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pic>
        <p:nvPicPr>
          <p:cNvPr id="9" name="Afbeelding 8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314" y="5867686"/>
            <a:ext cx="1220686" cy="1220686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pic>
        <p:nvPicPr>
          <p:cNvPr id="11" name="Afbeelding 10" descr="nnbp netwerk anoni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34" y="2653727"/>
            <a:ext cx="2857760" cy="270930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839760" y="907553"/>
            <a:ext cx="53042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Uncertainty belongs to the managerial unwanted domain of “unknown-unknowns” (we just don’t know);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a domain beyond risk management</a:t>
            </a:r>
            <a:r>
              <a:rPr lang="en-US" sz="1600" dirty="0" smtClean="0"/>
              <a:t>, risk you know, because you log them; don’t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 PMs need to involve top management in the concept of uncertainty</a:t>
            </a:r>
            <a:endParaRPr lang="nl-NL" sz="1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839760" y="3408216"/>
            <a:ext cx="44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idea is to add a </a:t>
            </a:r>
            <a:r>
              <a:rPr lang="en-US" b="1" dirty="0" smtClean="0">
                <a:solidFill>
                  <a:schemeClr val="accent1"/>
                </a:solidFill>
              </a:rPr>
              <a:t>complexity chapter </a:t>
            </a:r>
            <a:r>
              <a:rPr lang="en-US" dirty="0" smtClean="0"/>
              <a:t>to the project brief in which uncertainty is -implicitly- addressed</a:t>
            </a:r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263676" y="174295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But it’s complex!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Manage complex </a:t>
            </a:r>
            <a:r>
              <a:rPr lang="en-US" b="1" dirty="0" smtClean="0">
                <a:solidFill>
                  <a:srgbClr val="4F81BD"/>
                </a:solidFill>
              </a:rPr>
              <a:t>programs</a:t>
            </a:r>
            <a:r>
              <a:rPr lang="en-US" b="1" dirty="0" smtClean="0">
                <a:solidFill>
                  <a:srgbClr val="4F81BD"/>
                </a:solidFill>
              </a:rPr>
              <a:t/>
            </a:r>
            <a:br>
              <a:rPr lang="en-US" b="1" dirty="0" smtClean="0">
                <a:solidFill>
                  <a:srgbClr val="4F81BD"/>
                </a:solidFill>
              </a:rPr>
            </a:br>
            <a:r>
              <a:rPr lang="en-US" b="1" dirty="0" smtClean="0">
                <a:solidFill>
                  <a:srgbClr val="4F81BD"/>
                </a:solidFill>
              </a:rPr>
              <a:t>Complexity defined as </a:t>
            </a:r>
            <a:r>
              <a:rPr lang="en-US" b="1" dirty="0" smtClean="0">
                <a:solidFill>
                  <a:srgbClr val="FF0000"/>
                </a:solidFill>
              </a:rPr>
              <a:t>uncertainty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Management of uncertainty (2):  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pic>
        <p:nvPicPr>
          <p:cNvPr id="9" name="Afbeelding 8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314" y="5867686"/>
            <a:ext cx="1220686" cy="1220686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pic>
        <p:nvPicPr>
          <p:cNvPr id="11" name="Afbeelding 10" descr="nnbp netwerk anoni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76" y="2202707"/>
            <a:ext cx="2857760" cy="270930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634198" y="1061161"/>
            <a:ext cx="53042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“Rules”: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Short term focus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Iterative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E.g. Act, Learn, Build model (Schlesinger, Kiefer, Brown, HBR 2012)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Act</a:t>
            </a:r>
            <a:r>
              <a:rPr lang="en-US" sz="1600" dirty="0" smtClean="0"/>
              <a:t>: take a small step toward a goal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Learn</a:t>
            </a:r>
            <a:r>
              <a:rPr lang="en-US" sz="1600" dirty="0" smtClean="0"/>
              <a:t>: evaluate the evidence you’ve created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Build</a:t>
            </a:r>
            <a:r>
              <a:rPr lang="en-US" sz="1600" dirty="0" smtClean="0"/>
              <a:t>: repeat steps 1 and 2 until you accomplish goal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the means at hand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Stay within your acceptable loss or quit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Secure only the commitment you need for the next step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Bring along only volunteers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Link your move to a business imperative and produce early results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Manage expectations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kern="12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5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23184" y="174295"/>
            <a:ext cx="275597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But it’s complex!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Manage complex </a:t>
            </a:r>
            <a:r>
              <a:rPr lang="en-US" b="1" dirty="0" smtClean="0">
                <a:solidFill>
                  <a:srgbClr val="4F81BD"/>
                </a:solidFill>
              </a:rPr>
              <a:t>programs</a:t>
            </a:r>
            <a:endParaRPr lang="en-US" b="1" dirty="0" smtClean="0">
              <a:solidFill>
                <a:srgbClr val="4F81BD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Self-Organization</a:t>
            </a:r>
            <a:r>
              <a:rPr lang="en-US" b="1" dirty="0" smtClean="0">
                <a:solidFill>
                  <a:srgbClr val="4F81BD"/>
                </a:solidFill>
              </a:rPr>
              <a:t/>
            </a:r>
            <a:br>
              <a:rPr lang="en-US" b="1" dirty="0" smtClean="0">
                <a:solidFill>
                  <a:srgbClr val="4F81BD"/>
                </a:solidFill>
              </a:rPr>
            </a:br>
            <a:r>
              <a:rPr lang="en-US" b="1" dirty="0" smtClean="0">
                <a:solidFill>
                  <a:srgbClr val="4F81BD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 </a:t>
            </a:r>
            <a:endParaRPr lang="en-US" b="1" dirty="0" smtClean="0">
              <a:solidFill>
                <a:srgbClr val="F79646"/>
              </a:solidFill>
            </a:endParaRPr>
          </a:p>
        </p:txBody>
      </p:sp>
      <p:pic>
        <p:nvPicPr>
          <p:cNvPr id="9" name="Afbeelding 8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314" y="5867686"/>
            <a:ext cx="1220686" cy="1220686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pic>
        <p:nvPicPr>
          <p:cNvPr id="11" name="Afbeelding 10" descr="nnbp netwerk anoni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0" y="2031494"/>
            <a:ext cx="2857760" cy="270930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182680" y="795369"/>
            <a:ext cx="59613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APM’s guilds, squads, tribes, dailies, matrix add new social complexity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essy problems: people </a:t>
            </a:r>
            <a:r>
              <a:rPr lang="en-US" b="1" dirty="0">
                <a:solidFill>
                  <a:schemeClr val="accent1"/>
                </a:solidFill>
                <a:latin typeface="Times New Roman"/>
                <a:cs typeface="Times New Roman"/>
              </a:rPr>
              <a:t>hold entirely </a:t>
            </a:r>
            <a:r>
              <a:rPr lang="en-US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different views on: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Whether </a:t>
            </a:r>
            <a:r>
              <a:rPr lang="en-US" dirty="0">
                <a:latin typeface="Times New Roman"/>
                <a:cs typeface="Times New Roman"/>
              </a:rPr>
              <a:t>there is a problem, 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nd </a:t>
            </a:r>
            <a:r>
              <a:rPr lang="en-US" dirty="0">
                <a:latin typeface="Times New Roman"/>
                <a:cs typeface="Times New Roman"/>
              </a:rPr>
              <a:t>if they agree there is, and; 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the problem is. 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“In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that sense messy problems are quite intangible and as a result various authors (e.g. Checkland) have suggested that </a:t>
            </a:r>
            <a:r>
              <a:rPr lang="en-US" b="1" dirty="0">
                <a:solidFill>
                  <a:schemeClr val="accent1"/>
                </a:solidFill>
                <a:latin typeface="Times New Roman"/>
                <a:cs typeface="Times New Roman"/>
              </a:rPr>
              <a:t>there are no objective problems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, only situations defined as problems by people. Given the increasing complexity of the project teams and their operating environment more and more decisions of this type arise”.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(Richardson, Tait, Roos, Lissack, 2005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)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9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40905" y="217551"/>
            <a:ext cx="317418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F81BD"/>
                </a:solidFill>
              </a:rPr>
              <a:t>But it’s complex!</a:t>
            </a:r>
          </a:p>
          <a:p>
            <a:r>
              <a:rPr lang="en-US" sz="2000" b="1" dirty="0" smtClean="0">
                <a:solidFill>
                  <a:srgbClr val="4F81BD"/>
                </a:solidFill>
              </a:rPr>
              <a:t>Manage complex </a:t>
            </a:r>
            <a:r>
              <a:rPr lang="en-US" sz="2000" b="1" dirty="0" smtClean="0">
                <a:solidFill>
                  <a:srgbClr val="4F81BD"/>
                </a:solidFill>
              </a:rPr>
              <a:t>programs</a:t>
            </a:r>
            <a:endParaRPr lang="en-US" sz="2000" b="1" dirty="0" smtClean="0">
              <a:solidFill>
                <a:srgbClr val="4F81BD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Self-Organization </a:t>
            </a:r>
            <a:r>
              <a:rPr lang="en-US" sz="2000" b="1" dirty="0" smtClean="0">
                <a:solidFill>
                  <a:srgbClr val="4F81BD"/>
                </a:solidFill>
              </a:rPr>
              <a:t/>
            </a:r>
            <a:br>
              <a:rPr lang="en-US" sz="2000" b="1" dirty="0" smtClean="0">
                <a:solidFill>
                  <a:srgbClr val="4F81BD"/>
                </a:solidFill>
              </a:rPr>
            </a:br>
            <a:r>
              <a:rPr lang="en-US" sz="2000" b="1" dirty="0" smtClean="0">
                <a:solidFill>
                  <a:srgbClr val="4F81BD"/>
                </a:solidFill>
              </a:rPr>
              <a:t>Let it flow, but interfere  </a:t>
            </a:r>
            <a:endParaRPr lang="en-US" sz="2000" b="1" dirty="0" smtClean="0">
              <a:solidFill>
                <a:srgbClr val="F79646"/>
              </a:solidFill>
            </a:endParaRPr>
          </a:p>
        </p:txBody>
      </p:sp>
      <p:pic>
        <p:nvPicPr>
          <p:cNvPr id="9" name="Afbeelding 8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58" y="5697565"/>
            <a:ext cx="1220686" cy="1220686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sp>
        <p:nvSpPr>
          <p:cNvPr id="4" name="Tekstvak 3"/>
          <p:cNvSpPr txBox="1"/>
          <p:nvPr/>
        </p:nvSpPr>
        <p:spPr>
          <a:xfrm>
            <a:off x="4186623" y="1076527"/>
            <a:ext cx="47917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APM’s guilds, squads, tribes, dailies, matrix paradoxically add new social complexity; </a:t>
            </a:r>
          </a:p>
          <a:p>
            <a:endParaRPr lang="en-US" sz="2000" b="1" dirty="0"/>
          </a:p>
          <a:p>
            <a:r>
              <a:rPr lang="en-US" sz="2000" b="1" dirty="0" smtClean="0"/>
              <a:t>My toolkit:</a:t>
            </a: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</a:rPr>
              <a:t>(soft) systems theory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</a:rPr>
              <a:t>Learning Organization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</a:rPr>
              <a:t>wisdom of crowds</a:t>
            </a:r>
            <a:r>
              <a:rPr lang="en-US" sz="2000" dirty="0" smtClean="0">
                <a:solidFill>
                  <a:schemeClr val="accent1"/>
                </a:solidFill>
              </a:rPr>
              <a:t>…</a:t>
            </a:r>
            <a:r>
              <a:rPr lang="en-US" sz="2000" dirty="0">
                <a:solidFill>
                  <a:schemeClr val="accent1"/>
                </a:solidFill>
              </a:rPr>
              <a:t>(</a:t>
            </a:r>
            <a:r>
              <a:rPr lang="en-US" sz="2000" b="1" u="sng" dirty="0" smtClean="0">
                <a:solidFill>
                  <a:schemeClr val="accent1"/>
                </a:solidFill>
              </a:rPr>
              <a:t>diverse team)</a:t>
            </a: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</a:rPr>
              <a:t>social network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</a:rPr>
              <a:t>Dialogue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</a:rPr>
              <a:t>World Café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</a:rPr>
              <a:t>Roadmaps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based on </a:t>
            </a:r>
            <a:r>
              <a:rPr lang="en-US" sz="2000" b="1" dirty="0" smtClean="0">
                <a:solidFill>
                  <a:schemeClr val="accent1"/>
                </a:solidFill>
              </a:rPr>
              <a:t>scenarios (planning)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</a:rPr>
              <a:t>Frameworks</a:t>
            </a:r>
            <a:endParaRPr lang="en-US" sz="2000" dirty="0" smtClean="0"/>
          </a:p>
          <a:p>
            <a:endParaRPr lang="nl-NL" sz="2000" kern="1200" dirty="0">
              <a:solidFill>
                <a:schemeClr val="tx1"/>
              </a:solidFill>
            </a:endParaRPr>
          </a:p>
        </p:txBody>
      </p:sp>
      <p:pic>
        <p:nvPicPr>
          <p:cNvPr id="6" name="Afbeelding 5" descr="dialogue Y trade ver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5" y="2037570"/>
            <a:ext cx="4045718" cy="30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40905" y="217551"/>
            <a:ext cx="3174184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But it’s complex!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Manage complex </a:t>
            </a:r>
            <a:r>
              <a:rPr lang="en-US" b="1" dirty="0" smtClean="0">
                <a:solidFill>
                  <a:srgbClr val="4F81BD"/>
                </a:solidFill>
              </a:rPr>
              <a:t>programs</a:t>
            </a:r>
            <a:endParaRPr lang="en-US" b="1" dirty="0" smtClean="0">
              <a:solidFill>
                <a:srgbClr val="4F81BD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Self-Organization </a:t>
            </a:r>
            <a:r>
              <a:rPr lang="en-US" b="1" dirty="0" smtClean="0">
                <a:solidFill>
                  <a:srgbClr val="4F81BD"/>
                </a:solidFill>
              </a:rPr>
              <a:t/>
            </a:r>
            <a:br>
              <a:rPr lang="en-US" b="1" dirty="0" smtClean="0">
                <a:solidFill>
                  <a:srgbClr val="4F81BD"/>
                </a:solidFill>
              </a:rPr>
            </a:br>
            <a:r>
              <a:rPr lang="en-US" b="1" dirty="0" smtClean="0">
                <a:solidFill>
                  <a:srgbClr val="4F81BD"/>
                </a:solidFill>
              </a:rPr>
              <a:t>Let it flow, but interfere  </a:t>
            </a:r>
            <a:endParaRPr lang="en-US" b="1" dirty="0" smtClean="0">
              <a:solidFill>
                <a:srgbClr val="F79646"/>
              </a:solidFill>
            </a:endParaRPr>
          </a:p>
        </p:txBody>
      </p:sp>
      <p:pic>
        <p:nvPicPr>
          <p:cNvPr id="9" name="Afbeelding 8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58" y="5697565"/>
            <a:ext cx="1220686" cy="1220686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sp>
        <p:nvSpPr>
          <p:cNvPr id="4" name="Tekstvak 3"/>
          <p:cNvSpPr txBox="1"/>
          <p:nvPr/>
        </p:nvSpPr>
        <p:spPr>
          <a:xfrm>
            <a:off x="3315089" y="155039"/>
            <a:ext cx="5550195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APM’s guilds, squads, tribes, dailies, matrix paradoxically add new social complexity; my toolkit: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</a:rPr>
              <a:t>(soft) systems theory</a:t>
            </a:r>
            <a:r>
              <a:rPr lang="en-US" sz="1600" dirty="0" smtClean="0"/>
              <a:t>: bottom-up, circular, grounded change processes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Concept of the </a:t>
            </a:r>
            <a:r>
              <a:rPr lang="en-US" sz="1600" b="1" dirty="0" smtClean="0">
                <a:solidFill>
                  <a:schemeClr val="accent1"/>
                </a:solidFill>
              </a:rPr>
              <a:t>Learning Organization </a:t>
            </a:r>
            <a:r>
              <a:rPr lang="en-US" sz="1600" dirty="0" smtClean="0"/>
              <a:t>(team learning, personal mastery, focus on mental models, shared vision (strategy)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r>
              <a:rPr lang="en-US" dirty="0"/>
              <a:t> </a:t>
            </a:r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 descr="dialogue Y trade ver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5" y="2537637"/>
            <a:ext cx="2981509" cy="22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40905" y="217551"/>
            <a:ext cx="3174184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But it’s complex!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Manage complex </a:t>
            </a:r>
            <a:r>
              <a:rPr lang="en-US" b="1" dirty="0" smtClean="0">
                <a:solidFill>
                  <a:srgbClr val="4F81BD"/>
                </a:solidFill>
              </a:rPr>
              <a:t>programs</a:t>
            </a:r>
            <a:endParaRPr lang="en-US" b="1" dirty="0" smtClean="0">
              <a:solidFill>
                <a:srgbClr val="4F81BD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Self-Organization </a:t>
            </a:r>
            <a:r>
              <a:rPr lang="en-US" b="1" dirty="0" smtClean="0">
                <a:solidFill>
                  <a:srgbClr val="4F81BD"/>
                </a:solidFill>
              </a:rPr>
              <a:t/>
            </a:r>
            <a:br>
              <a:rPr lang="en-US" b="1" dirty="0" smtClean="0">
                <a:solidFill>
                  <a:srgbClr val="4F81BD"/>
                </a:solidFill>
              </a:rPr>
            </a:br>
            <a:r>
              <a:rPr lang="en-US" b="1" dirty="0" smtClean="0">
                <a:solidFill>
                  <a:srgbClr val="4F81BD"/>
                </a:solidFill>
              </a:rPr>
              <a:t>Let it flow, but interfere  </a:t>
            </a:r>
            <a:endParaRPr lang="en-US" b="1" dirty="0" smtClean="0">
              <a:solidFill>
                <a:srgbClr val="F79646"/>
              </a:solidFill>
            </a:endParaRPr>
          </a:p>
        </p:txBody>
      </p:sp>
      <p:pic>
        <p:nvPicPr>
          <p:cNvPr id="9" name="Afbeelding 8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58" y="5697565"/>
            <a:ext cx="1220686" cy="1220686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sp>
        <p:nvSpPr>
          <p:cNvPr id="4" name="Tekstvak 3"/>
          <p:cNvSpPr txBox="1"/>
          <p:nvPr/>
        </p:nvSpPr>
        <p:spPr>
          <a:xfrm>
            <a:off x="3315089" y="155039"/>
            <a:ext cx="5550195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APM’s guilds, squads, tribes, dailies, matrix paradoxically add new social complexity; my toolkit: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Belief in the </a:t>
            </a:r>
            <a:r>
              <a:rPr lang="en-US" sz="1600" b="1" dirty="0" smtClean="0">
                <a:solidFill>
                  <a:schemeClr val="accent1"/>
                </a:solidFill>
              </a:rPr>
              <a:t>wisdom of crowds </a:t>
            </a:r>
            <a:r>
              <a:rPr lang="en-US" sz="1600" dirty="0" smtClean="0"/>
              <a:t>…but to make that work you need a </a:t>
            </a:r>
            <a:r>
              <a:rPr lang="en-US" sz="1600" b="1" u="sng" dirty="0" smtClean="0"/>
              <a:t>diverse team</a:t>
            </a:r>
            <a:r>
              <a:rPr lang="en-US" sz="1600" dirty="0" smtClean="0"/>
              <a:t>: (Surowiecki, 2004)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i="1" dirty="0" smtClean="0"/>
              <a:t>Diversity of opinion (private info)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i="1" dirty="0" smtClean="0"/>
              <a:t>Independence (own opinion)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i="1" dirty="0" smtClean="0"/>
              <a:t>Decentralization (specialist, local knowledge)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i="1" dirty="0" smtClean="0"/>
              <a:t>Aggregation (be able to totalize)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i="1" dirty="0" smtClean="0"/>
              <a:t>And (BB) openness to outside knowledge and innovation; avoid knowledge to only circling internally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r>
              <a:rPr lang="en-US" dirty="0"/>
              <a:t> </a:t>
            </a:r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 descr="dialogue Y trade ver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5" y="2537637"/>
            <a:ext cx="2981509" cy="22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40905" y="217551"/>
            <a:ext cx="3174184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But it’s complex!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Manage complex </a:t>
            </a:r>
            <a:r>
              <a:rPr lang="en-US" b="1" dirty="0" smtClean="0">
                <a:solidFill>
                  <a:srgbClr val="4F81BD"/>
                </a:solidFill>
              </a:rPr>
              <a:t>programs</a:t>
            </a:r>
            <a:endParaRPr lang="en-US" b="1" dirty="0" smtClean="0">
              <a:solidFill>
                <a:srgbClr val="4F81BD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Self-Organization</a:t>
            </a:r>
            <a:r>
              <a:rPr lang="en-US" b="1" dirty="0" smtClean="0">
                <a:solidFill>
                  <a:srgbClr val="4F81BD"/>
                </a:solidFill>
              </a:rPr>
              <a:t/>
            </a:r>
            <a:br>
              <a:rPr lang="en-US" b="1" dirty="0" smtClean="0">
                <a:solidFill>
                  <a:srgbClr val="4F81BD"/>
                </a:solidFill>
              </a:rPr>
            </a:br>
            <a:r>
              <a:rPr lang="en-US" b="1" dirty="0" smtClean="0">
                <a:solidFill>
                  <a:srgbClr val="4F81BD"/>
                </a:solidFill>
              </a:rPr>
              <a:t>Let it flow, but interfere  </a:t>
            </a:r>
            <a:endParaRPr lang="en-US" b="1" dirty="0" smtClean="0">
              <a:solidFill>
                <a:srgbClr val="F79646"/>
              </a:solidFill>
            </a:endParaRPr>
          </a:p>
        </p:txBody>
      </p:sp>
      <p:pic>
        <p:nvPicPr>
          <p:cNvPr id="9" name="Afbeelding 8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58" y="5697565"/>
            <a:ext cx="1220686" cy="1220686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sp>
        <p:nvSpPr>
          <p:cNvPr id="4" name="Tekstvak 3"/>
          <p:cNvSpPr txBox="1"/>
          <p:nvPr/>
        </p:nvSpPr>
        <p:spPr>
          <a:xfrm>
            <a:off x="3315089" y="155039"/>
            <a:ext cx="5550195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APM’s guilds, squads, tribes, dailies, matrix paradoxically add new social complexity; my toolkit: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Study the </a:t>
            </a:r>
            <a:r>
              <a:rPr lang="en-US" sz="1600" b="1" dirty="0" smtClean="0">
                <a:solidFill>
                  <a:schemeClr val="accent1"/>
                </a:solidFill>
              </a:rPr>
              <a:t>social network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</a:rPr>
              <a:t>Dialogue</a:t>
            </a:r>
            <a:r>
              <a:rPr lang="en-US" sz="1600" b="1" dirty="0" smtClean="0"/>
              <a:t> </a:t>
            </a:r>
            <a:r>
              <a:rPr lang="en-US" sz="1600" dirty="0" smtClean="0"/>
              <a:t>(generously listening to weak signals, background conversations, is something attracting the project?, significance of the project, what might “others” think?, how do we feel?)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</a:rPr>
              <a:t>World Café </a:t>
            </a:r>
            <a:r>
              <a:rPr lang="en-US" sz="1600" dirty="0" smtClean="0"/>
              <a:t>approaches (participative planning)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</a:rPr>
              <a:t>Roadmaps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/>
              <a:t>based on </a:t>
            </a:r>
            <a:r>
              <a:rPr lang="en-US" sz="1600" b="1" dirty="0" smtClean="0">
                <a:solidFill>
                  <a:schemeClr val="accent1"/>
                </a:solidFill>
              </a:rPr>
              <a:t>scenarios (planning) </a:t>
            </a:r>
            <a:r>
              <a:rPr lang="en-US" sz="1600" dirty="0" smtClean="0"/>
              <a:t>functional / flexible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</a:rPr>
              <a:t>Frameworks</a:t>
            </a:r>
            <a:r>
              <a:rPr lang="en-US" sz="1600" dirty="0" smtClean="0"/>
              <a:t> should not rule; more structure means less contact with emergence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r>
              <a:rPr lang="en-US" dirty="0"/>
              <a:t> </a:t>
            </a:r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 descr="dialogue Y trade ver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5" y="2537637"/>
            <a:ext cx="2981509" cy="22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4F81BD"/>
                </a:solidFill>
              </a:rPr>
              <a:t>But it’s complex!</a:t>
            </a:r>
            <a:br>
              <a:rPr lang="en-US" sz="2000" b="1" dirty="0">
                <a:solidFill>
                  <a:srgbClr val="4F81BD"/>
                </a:solidFill>
              </a:rPr>
            </a:br>
            <a:r>
              <a:rPr lang="en-US" sz="2000" b="1" dirty="0">
                <a:solidFill>
                  <a:srgbClr val="4F81BD"/>
                </a:solidFill>
              </a:rPr>
              <a:t>Manage complex </a:t>
            </a:r>
            <a:r>
              <a:rPr lang="en-US" sz="2000" b="1" dirty="0" smtClean="0">
                <a:solidFill>
                  <a:srgbClr val="4F81BD"/>
                </a:solidFill>
              </a:rPr>
              <a:t>programs</a:t>
            </a:r>
            <a:r>
              <a:rPr lang="en-US" sz="2000" b="1" dirty="0">
                <a:solidFill>
                  <a:srgbClr val="4F81BD"/>
                </a:solidFill>
              </a:rPr>
              <a:t/>
            </a:r>
            <a:br>
              <a:rPr lang="en-US" sz="2000" b="1" dirty="0">
                <a:solidFill>
                  <a:srgbClr val="4F81BD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Leadership</a:t>
            </a:r>
            <a:endParaRPr lang="en-US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9008" y="14463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    </a:t>
            </a:r>
            <a:r>
              <a:rPr lang="en-US" sz="2000" dirty="0" smtClean="0">
                <a:latin typeface="Times New Roman"/>
                <a:cs typeface="Times New Roman"/>
              </a:rPr>
              <a:t>Interpreting </a:t>
            </a:r>
            <a:r>
              <a:rPr lang="en-US" sz="2000" b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Ashby's Law</a:t>
            </a:r>
            <a:r>
              <a:rPr lang="en-US" sz="2000" dirty="0" smtClean="0">
                <a:latin typeface="Times New Roman"/>
                <a:cs typeface="Times New Roman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more complexity requires a more varied control system</a:t>
            </a:r>
            <a:r>
              <a:rPr lang="en-US" sz="2000" dirty="0" smtClean="0">
                <a:latin typeface="Times New Roman"/>
                <a:cs typeface="Times New Roman"/>
              </a:rPr>
              <a:t>. The more complex your project, the more “project steering variety” you need; certainly in the complex areas of your project.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/>
          </a:p>
        </p:txBody>
      </p:sp>
      <p:pic>
        <p:nvPicPr>
          <p:cNvPr id="4" name="Afbeelding 3" descr="mindmap my approa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103" y="2850824"/>
            <a:ext cx="4976801" cy="328965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52913" y="5004191"/>
            <a:ext cx="104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Inside</a:t>
            </a:r>
            <a:endParaRPr lang="en-US" b="1" dirty="0">
              <a:solidFill>
                <a:srgbClr val="C0504D"/>
              </a:solidFill>
              <a:latin typeface="Times New Roman"/>
              <a:cs typeface="Times New Roman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922762" y="2452760"/>
            <a:ext cx="209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Outside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to judgmental to soon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need (an) authentic person (people)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 meaning: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 who seems vulnerable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able to share with his/her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Listens to the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willing to change opinion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still is a decision taker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This in -my view- does not align wit the PM capabilities that we assess today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Afbeelding 3" descr="Unknow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780" y="2940082"/>
            <a:ext cx="1846197" cy="1846197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4F81BD"/>
                </a:solidFill>
              </a:rPr>
              <a:t>But it’s complex!</a:t>
            </a:r>
          </a:p>
          <a:p>
            <a:pPr algn="l"/>
            <a:r>
              <a:rPr lang="en-US" sz="2000" b="1" dirty="0" smtClean="0">
                <a:solidFill>
                  <a:srgbClr val="4F81BD"/>
                </a:solidFill>
              </a:rPr>
              <a:t>Manage complex </a:t>
            </a:r>
            <a:r>
              <a:rPr lang="en-US" sz="2000" b="1" dirty="0" smtClean="0">
                <a:solidFill>
                  <a:srgbClr val="4F81BD"/>
                </a:solidFill>
              </a:rPr>
              <a:t>programs</a:t>
            </a:r>
            <a:endParaRPr lang="en-US" sz="2000" b="1" dirty="0" smtClean="0">
              <a:solidFill>
                <a:srgbClr val="4F81BD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3147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13619"/>
            <a:ext cx="8229600" cy="4525963"/>
          </a:xfrm>
        </p:spPr>
        <p:txBody>
          <a:bodyPr anchor="t">
            <a:normAutofit fontScale="92500" lnSpcReduction="10000"/>
          </a:bodyPr>
          <a:lstStyle/>
          <a:p>
            <a:pPr>
              <a:buNone/>
            </a:pPr>
            <a:r>
              <a:rPr lang="en-US" sz="2595" b="1" dirty="0" smtClean="0">
                <a:solidFill>
                  <a:srgbClr val="4F81BD"/>
                </a:solidFill>
              </a:rPr>
              <a:t>Presentation storyline</a:t>
            </a:r>
          </a:p>
          <a:p>
            <a:r>
              <a:rPr lang="en-US" sz="2595" dirty="0" smtClean="0"/>
              <a:t>A little disclaimer; it’s my personal reflection; no science</a:t>
            </a:r>
          </a:p>
          <a:p>
            <a:r>
              <a:rPr lang="en-US" sz="2595" dirty="0" smtClean="0"/>
              <a:t>Agile &amp; self-organization</a:t>
            </a:r>
          </a:p>
          <a:p>
            <a:r>
              <a:rPr lang="en-US" sz="2595" b="1" dirty="0" smtClean="0">
                <a:solidFill>
                  <a:srgbClr val="558ED5"/>
                </a:solidFill>
              </a:rPr>
              <a:t>Agility to manage </a:t>
            </a:r>
            <a:r>
              <a:rPr lang="en-US" sz="2595" b="1" dirty="0" smtClean="0">
                <a:solidFill>
                  <a:srgbClr val="558ED5"/>
                </a:solidFill>
              </a:rPr>
              <a:t>complexity in programs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95" dirty="0" smtClean="0"/>
              <a:t>Both on program level and on project(s) level</a:t>
            </a:r>
            <a:endParaRPr lang="en-US" sz="2195" dirty="0" smtClean="0"/>
          </a:p>
          <a:p>
            <a:r>
              <a:rPr lang="en-US" sz="2595" dirty="0" smtClean="0"/>
              <a:t>But what is complexity (and complicatedness)</a:t>
            </a:r>
          </a:p>
          <a:p>
            <a:r>
              <a:rPr lang="en-US" sz="2595" dirty="0" smtClean="0"/>
              <a:t>(get) PM (back) in the </a:t>
            </a:r>
            <a:r>
              <a:rPr lang="en-US" sz="2595" dirty="0"/>
              <a:t>ideal complicated (management) domain </a:t>
            </a:r>
            <a:r>
              <a:rPr lang="en-US" sz="2595" dirty="0" smtClean="0"/>
              <a:t>(simplification)</a:t>
            </a:r>
          </a:p>
          <a:p>
            <a:r>
              <a:rPr lang="en-US" sz="2595" dirty="0" smtClean="0"/>
              <a:t>Management of complex </a:t>
            </a:r>
            <a:r>
              <a:rPr lang="en-US" sz="2595" dirty="0" smtClean="0"/>
              <a:t>programs</a:t>
            </a:r>
            <a:endParaRPr lang="en-US" sz="2595" dirty="0" smtClean="0"/>
          </a:p>
          <a:p>
            <a:pPr lvl="1">
              <a:buFont typeface="Arial"/>
              <a:buChar char="•"/>
            </a:pPr>
            <a:r>
              <a:rPr lang="en-US" sz="2595" dirty="0" smtClean="0"/>
              <a:t>Management of uncertainty</a:t>
            </a:r>
          </a:p>
          <a:p>
            <a:pPr lvl="1">
              <a:buFont typeface="Arial"/>
              <a:buChar char="•"/>
            </a:pPr>
            <a:r>
              <a:rPr lang="en-US" sz="2595" dirty="0" smtClean="0"/>
              <a:t>Management of social complexity (paradox)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Afbeelding 4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42" y="5140842"/>
            <a:ext cx="1717158" cy="1717158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Unknown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76261" y="388269"/>
            <a:ext cx="5860205" cy="5860205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sp>
        <p:nvSpPr>
          <p:cNvPr id="5" name="Tekstvak 4"/>
          <p:cNvSpPr txBox="1"/>
          <p:nvPr/>
        </p:nvSpPr>
        <p:spPr>
          <a:xfrm>
            <a:off x="1839538" y="2027274"/>
            <a:ext cx="5220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b="1" i="1" dirty="0" smtClean="0"/>
              <a:t>In some mysterious way woods have never seemed </a:t>
            </a:r>
          </a:p>
          <a:p>
            <a:r>
              <a:rPr lang="en-US" b="1" i="1" dirty="0" smtClean="0"/>
              <a:t>to me to be static things. In physical terms, I move </a:t>
            </a:r>
          </a:p>
          <a:p>
            <a:r>
              <a:rPr lang="en-US" b="1" i="1" dirty="0" smtClean="0"/>
              <a:t>through them; yet in metaphysical ones, they seem</a:t>
            </a:r>
          </a:p>
          <a:p>
            <a:r>
              <a:rPr lang="en-US" b="1" i="1" dirty="0"/>
              <a:t>t</a:t>
            </a:r>
            <a:r>
              <a:rPr lang="en-US" b="1" i="1" dirty="0" smtClean="0"/>
              <a:t>o move through me, just as, if I watch a film…”</a:t>
            </a:r>
          </a:p>
          <a:p>
            <a:endParaRPr lang="en-US" b="1" i="1" dirty="0"/>
          </a:p>
          <a:p>
            <a:r>
              <a:rPr lang="en-US" b="1" i="1" dirty="0" smtClean="0"/>
              <a:t>John Fowles, The Tree, 1979</a:t>
            </a:r>
            <a:endParaRPr lang="nl-NL" b="1" i="1" dirty="0"/>
          </a:p>
        </p:txBody>
      </p:sp>
    </p:spTree>
    <p:extLst>
      <p:ext uri="{BB962C8B-B14F-4D97-AF65-F5344CB8AC3E}">
        <p14:creationId xmlns:p14="http://schemas.microsoft.com/office/powerpoint/2010/main" val="34857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82771" y="538717"/>
            <a:ext cx="85131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1"/>
                </a:solidFill>
              </a:rPr>
              <a:t>Agile</a:t>
            </a:r>
            <a:r>
              <a:rPr lang="nl-NL" sz="2400" b="1" dirty="0">
                <a:solidFill>
                  <a:schemeClr val="accent1"/>
                </a:solidFill>
              </a:rPr>
              <a:t> </a:t>
            </a:r>
            <a:r>
              <a:rPr lang="nl-NL" sz="2400" b="1" dirty="0" smtClean="0">
                <a:solidFill>
                  <a:schemeClr val="accent1"/>
                </a:solidFill>
              </a:rPr>
              <a:t>&amp; Self-Organization</a:t>
            </a:r>
          </a:p>
          <a:p>
            <a:endParaRPr lang="nl-NL" sz="2400" b="1" dirty="0" smtClean="0">
              <a:solidFill>
                <a:schemeClr val="accent1"/>
              </a:solidFill>
            </a:endParaRPr>
          </a:p>
          <a:p>
            <a:endParaRPr lang="nl-NL" sz="24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Remington and Pollack (2007) referring to </a:t>
            </a:r>
            <a:r>
              <a:rPr lang="en-US" sz="2000" dirty="0" smtClean="0">
                <a:solidFill>
                  <a:schemeClr val="accent1"/>
                </a:solidFill>
              </a:rPr>
              <a:t>“</a:t>
            </a:r>
            <a:r>
              <a:rPr lang="en-US" sz="2000" b="1" dirty="0" smtClean="0">
                <a:solidFill>
                  <a:schemeClr val="accent1"/>
                </a:solidFill>
              </a:rPr>
              <a:t>fast-track</a:t>
            </a:r>
            <a:r>
              <a:rPr lang="en-US" sz="2000" dirty="0" smtClean="0">
                <a:solidFill>
                  <a:schemeClr val="accent1"/>
                </a:solidFill>
              </a:rPr>
              <a:t>” </a:t>
            </a:r>
            <a:r>
              <a:rPr lang="en-US" sz="2000" dirty="0" smtClean="0"/>
              <a:t>state that these projects increase the level of complexity exponentially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Fewell, CST, PMP (2015): A true agile practitioner asks simple questions like: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“</a:t>
            </a:r>
            <a:r>
              <a:rPr lang="en-US" sz="2000" b="1" dirty="0">
                <a:solidFill>
                  <a:schemeClr val="accent1"/>
                </a:solidFill>
              </a:rPr>
              <a:t>are we all on the same page</a:t>
            </a:r>
            <a:r>
              <a:rPr lang="en-US" sz="2000" dirty="0">
                <a:solidFill>
                  <a:schemeClr val="accent1"/>
                </a:solidFill>
              </a:rPr>
              <a:t>?” </a:t>
            </a:r>
            <a:r>
              <a:rPr lang="en-US" sz="2000" dirty="0"/>
              <a:t>Might not be that simple (BB); since </a:t>
            </a:r>
            <a:r>
              <a:rPr lang="en-US" sz="2000" dirty="0" smtClean="0"/>
              <a:t>that implicitly </a:t>
            </a:r>
            <a:r>
              <a:rPr lang="en-US" sz="2000" dirty="0"/>
              <a:t>refers to perception and world views, which relates to systems theory and social (perceived complexity)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Nicholson (N Cubed Consulting, 2015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): “</a:t>
            </a:r>
            <a:r>
              <a:rPr lang="en-US" sz="2000" dirty="0" smtClean="0"/>
              <a:t>Transforming </a:t>
            </a:r>
            <a:r>
              <a:rPr lang="en-US" sz="2000" dirty="0"/>
              <a:t>your business into an “agile” one, </a:t>
            </a:r>
            <a:r>
              <a:rPr lang="en-US" sz="2000" dirty="0" smtClean="0"/>
              <a:t>(it) becomes </a:t>
            </a:r>
            <a:r>
              <a:rPr lang="en-US" sz="2000" dirty="0"/>
              <a:t>a </a:t>
            </a:r>
            <a:r>
              <a:rPr lang="en-US" sz="2000" b="1" dirty="0">
                <a:solidFill>
                  <a:schemeClr val="accent1"/>
                </a:solidFill>
              </a:rPr>
              <a:t>complex mix of </a:t>
            </a:r>
            <a:r>
              <a:rPr lang="en-US" sz="2000" dirty="0"/>
              <a:t>methodologies, psychologies, disciplines and negotiations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…”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Bloomberg (Forbes Tech 2015): “</a:t>
            </a:r>
            <a:r>
              <a:rPr lang="en-US" sz="2000" dirty="0"/>
              <a:t>Agile calls for </a:t>
            </a:r>
            <a:r>
              <a:rPr lang="en-US" sz="2000" b="1" dirty="0">
                <a:solidFill>
                  <a:schemeClr val="accent1"/>
                </a:solidFill>
              </a:rPr>
              <a:t>self-organizing teams</a:t>
            </a:r>
            <a:r>
              <a:rPr lang="en-US" sz="2000" dirty="0"/>
              <a:t>, but there remains no clear understanding of how best to self-organize”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pic>
        <p:nvPicPr>
          <p:cNvPr id="4" name="Afbeelding 3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531" y="5348177"/>
            <a:ext cx="1566530" cy="1566530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6317" y="255145"/>
            <a:ext cx="8133907" cy="63441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600" b="1" dirty="0" smtClean="0">
                <a:solidFill>
                  <a:schemeClr val="accent1"/>
                </a:solidFill>
              </a:rPr>
              <a:t>Agile &amp; Self-Organization</a:t>
            </a:r>
          </a:p>
          <a:p>
            <a:pPr marL="0" indent="0">
              <a:buNone/>
            </a:pPr>
            <a:r>
              <a:rPr lang="en-US" sz="2000" dirty="0"/>
              <a:t>“Agile doesn’t mean total freedom, it means self-organization through some constraints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says Henrique Imberti Jr., PMP. </a:t>
            </a:r>
            <a:r>
              <a:rPr lang="en-US" sz="2000" dirty="0"/>
              <a:t>When a </a:t>
            </a:r>
            <a:r>
              <a:rPr lang="en-US" sz="2000" b="1" dirty="0">
                <a:solidFill>
                  <a:schemeClr val="accent1"/>
                </a:solidFill>
              </a:rPr>
              <a:t>garden</a:t>
            </a:r>
            <a:r>
              <a:rPr lang="en-US" sz="2000" dirty="0"/>
              <a:t> is not being managed, it will keep growing, but in another direction than what was intended. We, as project managers, need to be gardeners and grow our teams as intended.”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This presentation’s topic</a:t>
            </a:r>
            <a:r>
              <a:rPr lang="en-US" sz="2000" dirty="0" smtClean="0"/>
              <a:t>:</a:t>
            </a:r>
          </a:p>
          <a:p>
            <a:pPr algn="just"/>
            <a:r>
              <a:rPr lang="en-US" sz="2000" dirty="0" smtClean="0"/>
              <a:t>But </a:t>
            </a:r>
            <a:r>
              <a:rPr lang="en-US" sz="2000" dirty="0"/>
              <a:t>a</a:t>
            </a:r>
            <a:r>
              <a:rPr lang="en-US" sz="2000" dirty="0" smtClean="0"/>
              <a:t> garden is a map; it’s not the territory. A garden is already organized. </a:t>
            </a:r>
          </a:p>
          <a:p>
            <a:pPr algn="just"/>
            <a:r>
              <a:rPr lang="en-US" sz="2000" b="1" dirty="0" smtClean="0">
                <a:solidFill>
                  <a:schemeClr val="accent1"/>
                </a:solidFill>
              </a:rPr>
              <a:t>Gardens belong to the “safe” management domain</a:t>
            </a:r>
            <a:r>
              <a:rPr lang="en-US" sz="2000" dirty="0" smtClean="0"/>
              <a:t>. </a:t>
            </a:r>
          </a:p>
          <a:p>
            <a:pPr algn="just"/>
            <a:r>
              <a:rPr lang="en-US" sz="2000" dirty="0" smtClean="0"/>
              <a:t>That’s not were self-organization happens, that emerges in the territory itself, you -as an agile manager- should be able to contrarily let go direction, let it flow and interfere with caution; </a:t>
            </a:r>
          </a:p>
          <a:p>
            <a:pPr algn="just"/>
            <a:r>
              <a:rPr lang="en-US" sz="2000" b="1" dirty="0" smtClean="0">
                <a:solidFill>
                  <a:schemeClr val="accent1"/>
                </a:solidFill>
              </a:rPr>
              <a:t>to be able to </a:t>
            </a:r>
            <a:r>
              <a:rPr lang="en-US" sz="2400" b="1" dirty="0" smtClean="0">
                <a:solidFill>
                  <a:schemeClr val="accent1"/>
                </a:solidFill>
              </a:rPr>
              <a:t>handle uncertainty</a:t>
            </a:r>
            <a:r>
              <a:rPr lang="en-US" sz="2000" b="1" dirty="0" smtClean="0">
                <a:solidFill>
                  <a:schemeClr val="accent1"/>
                </a:solidFill>
              </a:rPr>
              <a:t>; that –in my perception BB- is what agile is about.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nl-NL" sz="2000" dirty="0"/>
          </a:p>
        </p:txBody>
      </p:sp>
      <p:pic>
        <p:nvPicPr>
          <p:cNvPr id="4" name="Afbeelding 3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1" y="5640571"/>
            <a:ext cx="1373373" cy="1373373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436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298" y="5035298"/>
            <a:ext cx="1822702" cy="1822702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390" y="259445"/>
            <a:ext cx="8229600" cy="941697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rgbClr val="4F81BD"/>
                </a:solidFill>
              </a:rPr>
              <a:t>Manage complex </a:t>
            </a:r>
            <a:r>
              <a:rPr lang="en-US" sz="2400" b="1" dirty="0" smtClean="0">
                <a:solidFill>
                  <a:srgbClr val="4F81BD"/>
                </a:solidFill>
              </a:rPr>
              <a:t>programs</a:t>
            </a:r>
            <a:r>
              <a:rPr lang="en-US" sz="2400" b="1" dirty="0" smtClean="0">
                <a:solidFill>
                  <a:srgbClr val="4F81BD"/>
                </a:solidFill>
              </a:rPr>
              <a:t/>
            </a:r>
            <a:br>
              <a:rPr lang="en-US" sz="2400" b="1" dirty="0" smtClean="0">
                <a:solidFill>
                  <a:srgbClr val="4F81BD"/>
                </a:solidFill>
              </a:rPr>
            </a:br>
            <a:r>
              <a:rPr lang="en-US" sz="2400" b="1" dirty="0" smtClean="0">
                <a:solidFill>
                  <a:srgbClr val="4F81BD"/>
                </a:solidFill>
              </a:rPr>
              <a:t>Self-Organization = social complex</a:t>
            </a:r>
            <a:br>
              <a:rPr lang="en-US" sz="2400" b="1" dirty="0" smtClean="0">
                <a:solidFill>
                  <a:srgbClr val="4F81BD"/>
                </a:solidFill>
              </a:rPr>
            </a:br>
            <a:r>
              <a:rPr lang="en-US" sz="2400" b="1" dirty="0" smtClean="0">
                <a:solidFill>
                  <a:srgbClr val="4F81BD"/>
                </a:solidFill>
              </a:rPr>
              <a:t>What is Complexity        Complicatedness? </a:t>
            </a:r>
            <a:endParaRPr lang="nl" sz="2400" b="1" dirty="0">
              <a:solidFill>
                <a:srgbClr val="4F81BD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27390" y="1949609"/>
            <a:ext cx="67975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Times New Roman"/>
              </a:rPr>
              <a:t>Complexity is the study of items which are more than just sum of their identifiable parts: a dead frog cannot be reassembled.</a:t>
            </a:r>
          </a:p>
          <a:p>
            <a:endParaRPr lang="en-US" sz="2000" dirty="0" smtClean="0">
              <a:latin typeface="Calibri" panose="020F0502020204030204" pitchFamily="34" charset="0"/>
              <a:cs typeface="Times New Roman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Times New Roman"/>
              </a:rPr>
              <a:t>So complex is not the same as complicated. 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Times New Roman"/>
              </a:rPr>
              <a:t>We people can tackle complicatedness (via expertise), the complex we cannot really tackle, nor manage?</a:t>
            </a:r>
          </a:p>
          <a:p>
            <a:endParaRPr lang="en-US" sz="2000" dirty="0" smtClean="0">
              <a:latin typeface="Calibri" panose="020F0502020204030204" pitchFamily="34" charset="0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Boeing 747 is (highly) complicated.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weather, rainforests, traffic, social media, and a flog of seagulls  are complex. </a:t>
            </a:r>
            <a:endParaRPr lang="nl-NL" sz="2000" dirty="0">
              <a:latin typeface="Calibri" panose="020F0502020204030204" pitchFamily="34" charset="0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2573079" y="1070344"/>
            <a:ext cx="4465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2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4F81BD"/>
                </a:solidFill>
              </a:rPr>
              <a:t>Manage complex </a:t>
            </a:r>
            <a:r>
              <a:rPr lang="en-US" sz="2400" b="1" dirty="0" smtClean="0">
                <a:solidFill>
                  <a:srgbClr val="4F81BD"/>
                </a:solidFill>
              </a:rPr>
              <a:t>programs</a:t>
            </a:r>
            <a:r>
              <a:rPr lang="nl-NL" sz="2400" b="1" dirty="0" smtClean="0">
                <a:solidFill>
                  <a:srgbClr val="4F81BD"/>
                </a:solidFill>
                <a:cs typeface="Times New Roman"/>
              </a:rPr>
              <a:t/>
            </a:r>
            <a:br>
              <a:rPr lang="nl-NL" sz="2400" b="1" dirty="0" smtClean="0">
                <a:solidFill>
                  <a:srgbClr val="4F81BD"/>
                </a:solidFill>
                <a:cs typeface="Times New Roman"/>
              </a:rPr>
            </a:br>
            <a:r>
              <a:rPr lang="nl" sz="2400" b="1" dirty="0" smtClean="0">
                <a:solidFill>
                  <a:srgbClr val="4F81BD"/>
                </a:solidFill>
                <a:cs typeface="Times New Roman"/>
              </a:rPr>
              <a:t>Project Complexity; not much consensus</a:t>
            </a:r>
            <a:endParaRPr lang="nl" sz="2400" b="1" dirty="0">
              <a:solidFill>
                <a:srgbClr val="4F81BD"/>
              </a:solidFill>
              <a:cs typeface="Times New Roman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7200" y="1417638"/>
            <a:ext cx="75353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most writers refer to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/>
              </a:rPr>
              <a:t>interrelatedness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(many varied interrelated parts </a:t>
            </a:r>
            <a:r>
              <a:rPr lang="en-US" sz="1600" dirty="0" smtClean="0">
                <a:latin typeface="Calibri" panose="020F0502020204030204" pitchFamily="34" charset="0"/>
                <a:cs typeface="Times New Roman"/>
              </a:rPr>
              <a:t>e.g. Baccarini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).  </a:t>
            </a:r>
          </a:p>
          <a:p>
            <a:endParaRPr lang="en-US" sz="2400" dirty="0" smtClean="0">
              <a:solidFill>
                <a:schemeClr val="tx2"/>
              </a:solidFill>
              <a:latin typeface="Calibri" panose="020F0502020204030204" pitchFamily="34" charset="0"/>
              <a:cs typeface="Times New Roman"/>
            </a:endParaRPr>
          </a:p>
          <a:p>
            <a:endParaRPr lang="en-US" sz="2400" dirty="0" smtClean="0">
              <a:latin typeface="Calibri" panose="020F0502020204030204" pitchFamily="34" charset="0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Others refer to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/>
              </a:rPr>
              <a:t>perceived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complexity: complexity is labeled here as subjective: not all perceive the same problematical situation, nor can an observer perceive the whole context, nor do all perceive the same context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(</a:t>
            </a:r>
            <a:r>
              <a:rPr lang="en-US" sz="1600" dirty="0" smtClean="0">
                <a:latin typeface="Calibri" panose="020F0502020204030204" pitchFamily="34" charset="0"/>
                <a:cs typeface="Times New Roman"/>
              </a:rPr>
              <a:t>research by Chronéer &amp; Bergquist, 2012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).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504D"/>
                </a:solidFill>
                <a:latin typeface="Calibri" panose="020F0502020204030204" pitchFamily="34" charset="0"/>
                <a:cs typeface="Times New Roman"/>
              </a:rPr>
              <a:t>Components</a:t>
            </a:r>
            <a:r>
              <a:rPr lang="en-US" sz="2400" dirty="0">
                <a:latin typeface="Calibri" panose="020F0502020204030204" pitchFamily="34" charset="0"/>
                <a:cs typeface="Times New Roman"/>
              </a:rPr>
              <a:t> plus </a:t>
            </a:r>
            <a:r>
              <a:rPr lang="en-US" sz="2400" b="1" dirty="0">
                <a:solidFill>
                  <a:srgbClr val="C0504D"/>
                </a:solidFill>
                <a:latin typeface="Calibri" panose="020F0502020204030204" pitchFamily="34" charset="0"/>
                <a:cs typeface="Times New Roman"/>
              </a:rPr>
              <a:t>interactions</a:t>
            </a:r>
            <a:r>
              <a:rPr lang="en-US" sz="2400" dirty="0">
                <a:latin typeface="Calibri" panose="020F0502020204030204" pitchFamily="34" charset="0"/>
                <a:cs typeface="Times New Roman"/>
              </a:rPr>
              <a:t> plus </a:t>
            </a:r>
            <a:r>
              <a:rPr lang="en-US" sz="2400" b="1" dirty="0">
                <a:solidFill>
                  <a:srgbClr val="C0504D"/>
                </a:solidFill>
                <a:latin typeface="Calibri" panose="020F0502020204030204" pitchFamily="34" charset="0"/>
                <a:cs typeface="Times New Roman"/>
              </a:rPr>
              <a:t>context</a:t>
            </a:r>
            <a:r>
              <a:rPr lang="en-US" sz="2400" b="1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Times New Roman"/>
              </a:rPr>
              <a:t>plus </a:t>
            </a:r>
            <a:r>
              <a:rPr lang="en-US" sz="2400" b="1" dirty="0">
                <a:solidFill>
                  <a:srgbClr val="C0504D"/>
                </a:solidFill>
                <a:latin typeface="Calibri" panose="020F0502020204030204" pitchFamily="34" charset="0"/>
                <a:cs typeface="Times New Roman"/>
              </a:rPr>
              <a:t>interpretations</a:t>
            </a:r>
            <a:r>
              <a:rPr lang="en-US" sz="2400" dirty="0">
                <a:latin typeface="Calibri" panose="020F0502020204030204" pitchFamily="34" charset="0"/>
                <a:cs typeface="Times New Roman"/>
              </a:rPr>
              <a:t> form a complex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/>
              </a:rPr>
              <a:t>whole</a:t>
            </a:r>
            <a:r>
              <a:rPr lang="en-US" sz="2400" dirty="0">
                <a:latin typeface="Calibri" panose="020F0502020204030204" pitchFamily="34" charset="0"/>
                <a:cs typeface="Times New Roman"/>
              </a:rPr>
              <a:t>. 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Times New Roman"/>
              </a:rPr>
              <a:t>              (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Times New Roman"/>
              </a:rPr>
              <a:t>ISCE Research, www.ISCE.edu)</a:t>
            </a:r>
          </a:p>
          <a:p>
            <a:endParaRPr lang="en-US" sz="2400" dirty="0" smtClean="0">
              <a:latin typeface="Calibri" panose="020F0502020204030204" pitchFamily="34" charset="0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Afbeelding 4" descr="Unkn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298" y="5035298"/>
            <a:ext cx="1822702" cy="1822702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486" y="274638"/>
            <a:ext cx="8229600" cy="1143000"/>
          </a:xfrm>
          <a:ln>
            <a:noFill/>
            <a:prstDash val="dash"/>
            <a:miter lim="800000"/>
          </a:ln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4F81BD"/>
                </a:solidFill>
                <a:latin typeface="Calibri" panose="020F0502020204030204" pitchFamily="34" charset="0"/>
                <a:cs typeface="Times New Roman"/>
              </a:rPr>
              <a:t>Program </a:t>
            </a:r>
            <a:r>
              <a:rPr lang="en-US" sz="2000" b="1" dirty="0" smtClean="0">
                <a:solidFill>
                  <a:srgbClr val="4F81BD"/>
                </a:solidFill>
                <a:latin typeface="Calibri" panose="020F0502020204030204" pitchFamily="34" charset="0"/>
                <a:cs typeface="Times New Roman"/>
              </a:rPr>
              <a:t>complexity: </a:t>
            </a:r>
            <a:br>
              <a:rPr lang="en-US" sz="2000" b="1" dirty="0" smtClean="0">
                <a:solidFill>
                  <a:srgbClr val="4F81BD"/>
                </a:solidFill>
                <a:latin typeface="Calibri" panose="020F0502020204030204" pitchFamily="34" charset="0"/>
                <a:cs typeface="Times New Roman"/>
              </a:rPr>
            </a:br>
            <a:r>
              <a:rPr lang="en-US" sz="2000" b="1" dirty="0" smtClean="0">
                <a:solidFill>
                  <a:srgbClr val="4F81BD"/>
                </a:solidFill>
                <a:latin typeface="Calibri" panose="020F0502020204030204" pitchFamily="34" charset="0"/>
                <a:cs typeface="Times New Roman"/>
              </a:rPr>
              <a:t>NTCP Model (Shenhar &amp; Dvir)</a:t>
            </a:r>
            <a:br>
              <a:rPr lang="en-US" sz="2000" b="1" dirty="0" smtClean="0">
                <a:solidFill>
                  <a:srgbClr val="4F81BD"/>
                </a:solidFill>
                <a:latin typeface="Calibri" panose="020F0502020204030204" pitchFamily="34" charset="0"/>
                <a:cs typeface="Times New Roman"/>
              </a:rPr>
            </a:br>
            <a:r>
              <a:rPr lang="en-US" sz="2000" b="1" dirty="0" smtClean="0">
                <a:solidFill>
                  <a:srgbClr val="4F81BD"/>
                </a:solidFill>
                <a:latin typeface="Calibri" panose="020F0502020204030204" pitchFamily="34" charset="0"/>
                <a:cs typeface="Times New Roman"/>
              </a:rPr>
              <a:t>Relationships Technology &amp; Novelty &amp; Pace  make it (more) complex</a:t>
            </a:r>
            <a:endParaRPr lang="en-US" sz="2000" b="1" dirty="0">
              <a:solidFill>
                <a:srgbClr val="4F81BD"/>
              </a:solidFill>
              <a:latin typeface="Calibri" panose="020F0502020204030204" pitchFamily="34" charset="0"/>
              <a:cs typeface="Times New Roman"/>
            </a:endParaRPr>
          </a:p>
        </p:txBody>
      </p:sp>
      <p:pic>
        <p:nvPicPr>
          <p:cNvPr id="5" name="Afbeelding 4" descr="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93" y="1713120"/>
            <a:ext cx="6664588" cy="4640749"/>
          </a:xfrm>
          <a:prstGeom prst="rect">
            <a:avLst/>
          </a:prstGeom>
        </p:spPr>
      </p:pic>
      <p:pic>
        <p:nvPicPr>
          <p:cNvPr id="6" name="Afbeelding 5" descr="Unknow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294" y="5646417"/>
            <a:ext cx="1211583" cy="1211583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904" y="75404"/>
            <a:ext cx="8229600" cy="886505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4F81BD"/>
                </a:solidFill>
                <a:latin typeface="Calibri" panose="020F0502020204030204" pitchFamily="34" charset="0"/>
                <a:cs typeface="Times New Roman"/>
              </a:rPr>
              <a:t>Program </a:t>
            </a:r>
            <a:r>
              <a:rPr lang="en-US" sz="2000" b="1" dirty="0" smtClean="0">
                <a:solidFill>
                  <a:srgbClr val="4F81BD"/>
                </a:solidFill>
                <a:latin typeface="Calibri" panose="020F0502020204030204" pitchFamily="34" charset="0"/>
                <a:cs typeface="Times New Roman"/>
              </a:rPr>
              <a:t>complexity: </a:t>
            </a:r>
            <a:br>
              <a:rPr lang="en-US" sz="2000" b="1" dirty="0" smtClean="0">
                <a:solidFill>
                  <a:srgbClr val="4F81BD"/>
                </a:solidFill>
                <a:latin typeface="Calibri" panose="020F0502020204030204" pitchFamily="34" charset="0"/>
                <a:cs typeface="Times New Roman"/>
              </a:rPr>
            </a:br>
            <a:r>
              <a:rPr lang="en-US" sz="2000" b="1" dirty="0" smtClean="0">
                <a:solidFill>
                  <a:srgbClr val="4F81BD"/>
                </a:solidFill>
                <a:latin typeface="Calibri" panose="020F0502020204030204" pitchFamily="34" charset="0"/>
                <a:cs typeface="Times New Roman"/>
              </a:rPr>
              <a:t>Complexity Mapping (Remington &amp; Pollack)</a:t>
            </a:r>
            <a:endParaRPr lang="en-US" sz="2000" b="1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87" y="961909"/>
            <a:ext cx="4467543" cy="2891937"/>
          </a:xfrm>
          <a:prstGeom prst="rect">
            <a:avLst/>
          </a:prstGeom>
        </p:spPr>
      </p:pic>
      <p:pic>
        <p:nvPicPr>
          <p:cNvPr id="7" name="Afbeelding 6" descr="Project Y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704" y="3900796"/>
            <a:ext cx="4467543" cy="248843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490932" y="1814286"/>
            <a:ext cx="3376396" cy="35702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 smtClean="0">
                <a:solidFill>
                  <a:srgbClr val="C0504D"/>
                </a:solidFill>
                <a:cs typeface="Times New Roman"/>
              </a:rPr>
              <a:t>Structural extreme</a:t>
            </a:r>
            <a:r>
              <a:rPr lang="en-US" sz="1600" dirty="0" smtClean="0">
                <a:cs typeface="Times New Roman"/>
              </a:rPr>
              <a:t>: "We can't see </a:t>
            </a:r>
          </a:p>
          <a:p>
            <a:r>
              <a:rPr lang="en-US" sz="1600" dirty="0" smtClean="0">
                <a:cs typeface="Times New Roman"/>
              </a:rPr>
              <a:t>the forest for the trees", "How can we</a:t>
            </a:r>
          </a:p>
          <a:p>
            <a:r>
              <a:rPr lang="en-US" sz="1600" dirty="0" smtClean="0">
                <a:cs typeface="Times New Roman"/>
              </a:rPr>
              <a:t>keep track of all the interdependencies”</a:t>
            </a:r>
          </a:p>
          <a:p>
            <a:r>
              <a:rPr lang="en-US" sz="1600" b="1" dirty="0" smtClean="0">
                <a:solidFill>
                  <a:srgbClr val="C0504D"/>
                </a:solidFill>
                <a:cs typeface="Times New Roman"/>
              </a:rPr>
              <a:t>Technically extreme</a:t>
            </a:r>
            <a:r>
              <a:rPr lang="en-US" sz="1600" dirty="0" smtClean="0">
                <a:cs typeface="Times New Roman"/>
              </a:rPr>
              <a:t>: "How do we do or make it", "There is nothing like this out there” </a:t>
            </a:r>
          </a:p>
          <a:p>
            <a:r>
              <a:rPr lang="en-US" sz="1600" b="1" dirty="0" smtClean="0">
                <a:solidFill>
                  <a:srgbClr val="C0504D"/>
                </a:solidFill>
                <a:cs typeface="Times New Roman"/>
              </a:rPr>
              <a:t>Directionally extreme</a:t>
            </a:r>
            <a:r>
              <a:rPr lang="en-US" sz="1600" dirty="0" smtClean="0">
                <a:cs typeface="Times New Roman"/>
              </a:rPr>
              <a:t>: "How do we share understanding", "No one seems to be on the same page” </a:t>
            </a:r>
          </a:p>
          <a:p>
            <a:r>
              <a:rPr lang="en-US" sz="1600" b="1" dirty="0" smtClean="0">
                <a:solidFill>
                  <a:srgbClr val="C0504D"/>
                </a:solidFill>
                <a:cs typeface="Times New Roman"/>
              </a:rPr>
              <a:t>Temporally extreme</a:t>
            </a:r>
            <a:r>
              <a:rPr lang="en-US" sz="1600" dirty="0" smtClean="0">
                <a:cs typeface="Times New Roman"/>
              </a:rPr>
              <a:t>: "It is like standing on quicksand", "Everything keeps shifting” </a:t>
            </a:r>
            <a:endParaRPr lang="nl-NL" sz="1600" dirty="0" smtClean="0"/>
          </a:p>
          <a:p>
            <a:endParaRPr lang="nl-NL" dirty="0"/>
          </a:p>
        </p:txBody>
      </p:sp>
      <p:pic>
        <p:nvPicPr>
          <p:cNvPr id="6" name="Afbeelding 5" descr="Unknow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0" y="5704748"/>
            <a:ext cx="1064245" cy="1064245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ynefi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30" y="1342684"/>
            <a:ext cx="4921333" cy="476189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624801" y="6278770"/>
            <a:ext cx="388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Retrieved from Snowden &amp; Boone, A leader’s framework for decision making. HBR, </a:t>
            </a:r>
            <a:r>
              <a:rPr lang="en-US" sz="1200" dirty="0"/>
              <a:t>N</a:t>
            </a:r>
            <a:r>
              <a:rPr lang="en-US" sz="1200" dirty="0" smtClean="0"/>
              <a:t>ov. 2007.</a:t>
            </a:r>
            <a:endParaRPr lang="en-US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7147692" y="4120505"/>
            <a:ext cx="1996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Best Practice. Sense: This is what it is about. </a:t>
            </a:r>
            <a:r>
              <a:rPr lang="en-US" sz="1600" dirty="0"/>
              <a:t>C</a:t>
            </a:r>
            <a:r>
              <a:rPr lang="en-US" sz="1600" dirty="0" smtClean="0"/>
              <a:t>ategorize &amp; respond.  </a:t>
            </a:r>
            <a:r>
              <a:rPr lang="en-US" sz="1600" b="1" dirty="0" smtClean="0">
                <a:solidFill>
                  <a:srgbClr val="4F81BD"/>
                </a:solidFill>
              </a:rPr>
              <a:t>No PM needed?</a:t>
            </a:r>
            <a:endParaRPr lang="en-US" sz="1600" b="1" dirty="0">
              <a:solidFill>
                <a:srgbClr val="4F81BD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147692" y="1661529"/>
            <a:ext cx="19963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Known unknowns. Multiple answers. </a:t>
            </a:r>
            <a:r>
              <a:rPr lang="en-US" sz="1600" dirty="0"/>
              <a:t> </a:t>
            </a:r>
            <a:r>
              <a:rPr lang="en-US" sz="1600" b="1" dirty="0" smtClean="0"/>
              <a:t>Expert domain</a:t>
            </a:r>
            <a:r>
              <a:rPr lang="en-US" sz="1600" dirty="0" smtClean="0"/>
              <a:t>. Sense: This could be about. Analyze.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Ideal PM landscape? 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Agile, Waterfall, Hybrid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661529"/>
            <a:ext cx="2106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Unknown unknowns.</a:t>
            </a:r>
          </a:p>
          <a:p>
            <a:r>
              <a:rPr lang="en-US" sz="1600" b="1" dirty="0" smtClean="0"/>
              <a:t>Uncertainty</a:t>
            </a:r>
            <a:r>
              <a:rPr lang="en-US" sz="1600" dirty="0" smtClean="0"/>
              <a:t>. You need to let go, watch patterns. Oh this is what it is about (retro). Probe first. </a:t>
            </a:r>
            <a:r>
              <a:rPr lang="en-US" sz="1600" b="1" dirty="0" smtClean="0">
                <a:solidFill>
                  <a:srgbClr val="4F81BD"/>
                </a:solidFill>
              </a:rPr>
              <a:t>Agile PM...</a:t>
            </a:r>
            <a:endParaRPr lang="en-US" sz="1600" b="1" dirty="0">
              <a:solidFill>
                <a:srgbClr val="4F81BD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4160073"/>
            <a:ext cx="201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Crisis. No patterns. </a:t>
            </a:r>
            <a:r>
              <a:rPr lang="en-US" b="1" dirty="0" smtClean="0">
                <a:solidFill>
                  <a:srgbClr val="4F81BD"/>
                </a:solidFill>
              </a:rPr>
              <a:t>Act.</a:t>
            </a:r>
            <a:r>
              <a:rPr lang="en-US" dirty="0" smtClean="0"/>
              <a:t> See what happens &amp; respond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86663" y="274638"/>
            <a:ext cx="8229600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Manage complex </a:t>
            </a:r>
            <a:r>
              <a:rPr lang="en-US" b="1" dirty="0" smtClean="0">
                <a:solidFill>
                  <a:srgbClr val="4F81BD"/>
                </a:solidFill>
              </a:rPr>
              <a:t>programs</a:t>
            </a:r>
            <a:r>
              <a:rPr lang="en-US" b="1" dirty="0" smtClean="0">
                <a:solidFill>
                  <a:srgbClr val="4F81BD"/>
                </a:solidFill>
              </a:rPr>
              <a:t/>
            </a:r>
            <a:br>
              <a:rPr lang="en-US" b="1" dirty="0" smtClean="0">
                <a:solidFill>
                  <a:srgbClr val="4F81BD"/>
                </a:solidFill>
              </a:rPr>
            </a:br>
            <a:r>
              <a:rPr lang="en-US" b="1" dirty="0" smtClean="0">
                <a:solidFill>
                  <a:srgbClr val="4F81BD"/>
                </a:solidFill>
              </a:rPr>
              <a:t>Complicated domain, ideal PM domain, that domain is all about management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Try not to make it more complex (simplify)</a:t>
            </a:r>
          </a:p>
          <a:p>
            <a:endParaRPr lang="en-US" i="1" dirty="0">
              <a:solidFill>
                <a:srgbClr val="4F81BD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3979333" y="2733524"/>
            <a:ext cx="1040191" cy="1"/>
          </a:xfrm>
          <a:prstGeom prst="straightConnector1">
            <a:avLst/>
          </a:prstGeom>
          <a:ln w="101600"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Unknow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818" y="5840818"/>
            <a:ext cx="1017181" cy="1017181"/>
          </a:xfrm>
          <a:prstGeom prst="rect">
            <a:avLst/>
          </a:prstGeom>
          <a:effectLst>
            <a:reflection stA="0" endPos="43000" dist="12700" dir="5400000" sy="-100000" algn="bl" rotWithShape="0"/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6687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1624</Words>
  <Application>Microsoft Office PowerPoint</Application>
  <PresentationFormat>Diavoorstelling (4:3)</PresentationFormat>
  <Paragraphs>252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Office-thema</vt:lpstr>
      <vt:lpstr>   The Agile Paradox Agility to manage complex programs, while adding (social) complexity  PGMopen 2016 Dr. Mr. Ben Berndt MBA-FSI Head of CPMO NN Group     NN Group CPMO:        Pool of program managers        Portfolio management        Quality assurance        Financial planning &amp; Control        Lean Six Sigma        Training facilities  Member of Glocomnet ISCE Research </vt:lpstr>
      <vt:lpstr>PowerPoint-presentatie</vt:lpstr>
      <vt:lpstr>PowerPoint-presentatie</vt:lpstr>
      <vt:lpstr>PowerPoint-presentatie</vt:lpstr>
      <vt:lpstr>Manage complex programs Self-Organization = social complex What is Complexity        Complicatedness? </vt:lpstr>
      <vt:lpstr>Manage complex programs Project Complexity; not much consensus</vt:lpstr>
      <vt:lpstr>Program complexity:  NTCP Model (Shenhar &amp; Dvir) Relationships Technology &amp; Novelty &amp; Pace  make it (more) complex</vt:lpstr>
      <vt:lpstr>Program complexity:  Complexity Mapping (Remington &amp; Pollack)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But it’s complex! Manage complex programs Leadership</vt:lpstr>
      <vt:lpstr>But it’s complex! Manage complex programs Leadership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Agile Paradox PGMopen 2016 Dr. Mr. Ben Berndt MBA-FSI</dc:title>
  <dc:creator>Ben Berndt</dc:creator>
  <cp:lastModifiedBy>Berndt, J.B. (Ben)</cp:lastModifiedBy>
  <cp:revision>117</cp:revision>
  <dcterms:created xsi:type="dcterms:W3CDTF">2016-01-24T11:34:48Z</dcterms:created>
  <dcterms:modified xsi:type="dcterms:W3CDTF">2016-01-31T15:07:32Z</dcterms:modified>
</cp:coreProperties>
</file>